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1" r:id="rId5"/>
    <p:sldId id="260" r:id="rId6"/>
    <p:sldId id="259" r:id="rId7"/>
    <p:sldId id="262" r:id="rId8"/>
    <p:sldId id="263" r:id="rId9"/>
    <p:sldId id="264" r:id="rId10"/>
    <p:sldId id="265" r:id="rId11"/>
    <p:sldId id="268" r:id="rId12"/>
    <p:sldId id="266" r:id="rId13"/>
    <p:sldId id="267"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5"/>
    <p:restoredTop sz="94661"/>
  </p:normalViewPr>
  <p:slideViewPr>
    <p:cSldViewPr snapToGrid="0" snapToObjects="1">
      <p:cViewPr varScale="1">
        <p:scale>
          <a:sx n="107" d="100"/>
          <a:sy n="107" d="100"/>
        </p:scale>
        <p:origin x="17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E348A-923A-FC47-B30C-5A6E4E8494EB}" type="datetimeFigureOut">
              <a:rPr lang="en-US" smtClean="0"/>
              <a:t>6/4/17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63D92-3A5F-9A41-8308-B496B88881C9}" type="slidenum">
              <a:rPr lang="en-US" smtClean="0"/>
              <a:t>‹#›</a:t>
            </a:fld>
            <a:endParaRPr lang="en-US"/>
          </a:p>
        </p:txBody>
      </p:sp>
    </p:spTree>
    <p:extLst>
      <p:ext uri="{BB962C8B-B14F-4D97-AF65-F5344CB8AC3E}">
        <p14:creationId xmlns:p14="http://schemas.microsoft.com/office/powerpoint/2010/main" val="319474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3F4FE6-FCAD-794B-999E-0CC763C1D816}"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121938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3F4FE6-FCAD-794B-999E-0CC763C1D816}"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21243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3F4FE6-FCAD-794B-999E-0CC763C1D816}"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1305627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3F4FE6-FCAD-794B-999E-0CC763C1D816}"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743654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3F4FE6-FCAD-794B-999E-0CC763C1D816}" type="datetimeFigureOut">
              <a:rPr lang="en-US" smtClean="0"/>
              <a:t>6/4/17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24889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3F4FE6-FCAD-794B-999E-0CC763C1D816}"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2007721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3F4FE6-FCAD-794B-999E-0CC763C1D816}" type="datetimeFigureOut">
              <a:rPr lang="en-US" smtClean="0"/>
              <a:t>6/4/17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366553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3F4FE6-FCAD-794B-999E-0CC763C1D816}" type="datetimeFigureOut">
              <a:rPr lang="en-US" smtClean="0"/>
              <a:t>6/4/17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1689289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F4FE6-FCAD-794B-999E-0CC763C1D816}" type="datetimeFigureOut">
              <a:rPr lang="en-US" smtClean="0"/>
              <a:t>6/4/17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425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3F4FE6-FCAD-794B-999E-0CC763C1D816}"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627194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3F4FE6-FCAD-794B-999E-0CC763C1D816}" type="datetimeFigureOut">
              <a:rPr lang="en-US" smtClean="0"/>
              <a:t>6/4/17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3D29B-8A10-8F49-A0F3-D4C015110D58}" type="slidenum">
              <a:rPr lang="en-US" smtClean="0"/>
              <a:t>‹#›</a:t>
            </a:fld>
            <a:endParaRPr lang="en-US"/>
          </a:p>
        </p:txBody>
      </p:sp>
    </p:spTree>
    <p:extLst>
      <p:ext uri="{BB962C8B-B14F-4D97-AF65-F5344CB8AC3E}">
        <p14:creationId xmlns:p14="http://schemas.microsoft.com/office/powerpoint/2010/main" val="14010454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F4FE6-FCAD-794B-999E-0CC763C1D816}" type="datetimeFigureOut">
              <a:rPr lang="en-US" smtClean="0"/>
              <a:t>6/4/17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3D29B-8A10-8F49-A0F3-D4C015110D58}" type="slidenum">
              <a:rPr lang="en-US" smtClean="0"/>
              <a:t>‹#›</a:t>
            </a:fld>
            <a:endParaRPr lang="en-US"/>
          </a:p>
        </p:txBody>
      </p:sp>
    </p:spTree>
    <p:extLst>
      <p:ext uri="{BB962C8B-B14F-4D97-AF65-F5344CB8AC3E}">
        <p14:creationId xmlns:p14="http://schemas.microsoft.com/office/powerpoint/2010/main" val="1132781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oudenaar/lightshow-rubix-kidshackathon" TargetMode="External"/><Relationship Id="rId3" Type="http://schemas.openxmlformats.org/officeDocument/2006/relationships/hyperlink" Target="https://github.com/oudenaar/lightshow-rubix-kidshackathon/blob/master/lightshow-rubix-kidshackathon.in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2124" y="2143641"/>
            <a:ext cx="9144000" cy="2387600"/>
          </a:xfrm>
        </p:spPr>
        <p:txBody>
          <a:bodyPr/>
          <a:lstStyle/>
          <a:p>
            <a:r>
              <a:rPr lang="nl-NL" b="1" dirty="0" smtClean="0"/>
              <a:t>Rubix </a:t>
            </a:r>
            <a:r>
              <a:rPr lang="nl-NL" b="1" dirty="0" err="1" smtClean="0"/>
              <a:t>Kids</a:t>
            </a:r>
            <a:r>
              <a:rPr lang="nl-NL" b="1" dirty="0" smtClean="0"/>
              <a:t> Hackathon2017</a:t>
            </a:r>
            <a:endParaRPr lang="nl-NL" b="1" dirty="0"/>
          </a:p>
        </p:txBody>
      </p:sp>
      <p:sp>
        <p:nvSpPr>
          <p:cNvPr id="4" name="TextBox 3"/>
          <p:cNvSpPr txBox="1"/>
          <p:nvPr/>
        </p:nvSpPr>
        <p:spPr>
          <a:xfrm>
            <a:off x="2588821" y="5640779"/>
            <a:ext cx="6341801" cy="369332"/>
          </a:xfrm>
          <a:prstGeom prst="rect">
            <a:avLst/>
          </a:prstGeom>
          <a:noFill/>
        </p:spPr>
        <p:txBody>
          <a:bodyPr wrap="none" rtlCol="0">
            <a:spAutoFit/>
          </a:bodyPr>
          <a:lstStyle/>
          <a:p>
            <a:r>
              <a:rPr lang="nl-NL" dirty="0" smtClean="0"/>
              <a:t>Dit boekje is van: ………………………………………………………………………….</a:t>
            </a:r>
            <a:endParaRPr lang="nl-NL" dirty="0"/>
          </a:p>
        </p:txBody>
      </p:sp>
      <p:pic>
        <p:nvPicPr>
          <p:cNvPr id="5" name="Picture 4"/>
          <p:cNvPicPr>
            <a:picLocks noChangeAspect="1"/>
          </p:cNvPicPr>
          <p:nvPr/>
        </p:nvPicPr>
        <p:blipFill>
          <a:blip r:embed="rId2"/>
          <a:stretch>
            <a:fillRect/>
          </a:stretch>
        </p:blipFill>
        <p:spPr>
          <a:xfrm>
            <a:off x="2707903" y="601616"/>
            <a:ext cx="7196117" cy="3084050"/>
          </a:xfrm>
          <a:prstGeom prst="rect">
            <a:avLst/>
          </a:prstGeom>
        </p:spPr>
      </p:pic>
    </p:spTree>
    <p:extLst>
      <p:ext uri="{BB962C8B-B14F-4D97-AF65-F5344CB8AC3E}">
        <p14:creationId xmlns:p14="http://schemas.microsoft.com/office/powerpoint/2010/main" val="693756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89000" y="454025"/>
            <a:ext cx="5084288" cy="3987346"/>
          </a:xfrm>
          <a:ln>
            <a:solidFill>
              <a:schemeClr val="accent1"/>
            </a:solidFill>
          </a:ln>
        </p:spPr>
        <p:txBody>
          <a:bodyPr>
            <a:normAutofit/>
          </a:bodyPr>
          <a:lstStyle/>
          <a:p>
            <a:pPr marL="0" indent="0">
              <a:buNone/>
            </a:pPr>
            <a:r>
              <a:rPr lang="nl-NL" sz="1600" dirty="0" err="1" smtClean="0"/>
              <a:t>void</a:t>
            </a:r>
            <a:r>
              <a:rPr lang="nl-NL" sz="1600" dirty="0" smtClean="0"/>
              <a:t> setup() </a:t>
            </a:r>
          </a:p>
          <a:p>
            <a:pPr marL="0" indent="0">
              <a:buNone/>
            </a:pPr>
            <a:r>
              <a:rPr lang="nl-NL" sz="1600" dirty="0" smtClean="0"/>
              <a:t>{  </a:t>
            </a:r>
          </a:p>
          <a:p>
            <a:pPr marL="0" indent="0">
              <a:buNone/>
            </a:pPr>
            <a:r>
              <a:rPr lang="nl-NL" sz="1600" dirty="0" smtClean="0"/>
              <a:t>	</a:t>
            </a:r>
            <a:r>
              <a:rPr lang="nl-NL" sz="1600" dirty="0" err="1" smtClean="0">
                <a:solidFill>
                  <a:srgbClr val="92D050"/>
                </a:solidFill>
              </a:rPr>
              <a:t>pinMode</a:t>
            </a:r>
            <a:r>
              <a:rPr lang="nl-NL" sz="1600" dirty="0" smtClean="0">
                <a:solidFill>
                  <a:srgbClr val="92D050"/>
                </a:solidFill>
              </a:rPr>
              <a:t>(4, OUTPUT);</a:t>
            </a:r>
          </a:p>
          <a:p>
            <a:pPr marL="0" indent="0">
              <a:buNone/>
            </a:pPr>
            <a:r>
              <a:rPr lang="nl-NL" sz="1600" dirty="0" smtClean="0"/>
              <a:t>}</a:t>
            </a:r>
          </a:p>
          <a:p>
            <a:pPr marL="0" indent="0">
              <a:buNone/>
            </a:pPr>
            <a:r>
              <a:rPr lang="nl-NL" sz="1600" dirty="0" err="1" smtClean="0"/>
              <a:t>void</a:t>
            </a:r>
            <a:r>
              <a:rPr lang="nl-NL" sz="1600" dirty="0" smtClean="0"/>
              <a:t> loop() {  </a:t>
            </a:r>
          </a:p>
          <a:p>
            <a:pPr marL="0" indent="0">
              <a:buNone/>
            </a:pPr>
            <a:endParaRPr lang="nl-NL" sz="1600" dirty="0" smtClean="0"/>
          </a:p>
          <a:p>
            <a:pPr marL="0" indent="0">
              <a:buNone/>
            </a:pPr>
            <a:r>
              <a:rPr lang="nl-NL" sz="1600" dirty="0" smtClean="0"/>
              <a:t>	</a:t>
            </a:r>
            <a:r>
              <a:rPr lang="nl-NL" sz="1600" dirty="0" err="1" smtClean="0">
                <a:solidFill>
                  <a:srgbClr val="92D050"/>
                </a:solidFill>
              </a:rPr>
              <a:t>digitalWrite</a:t>
            </a:r>
            <a:r>
              <a:rPr lang="nl-NL" sz="1600" dirty="0" smtClean="0">
                <a:solidFill>
                  <a:srgbClr val="92D050"/>
                </a:solidFill>
              </a:rPr>
              <a:t>(4, HIGH);      </a:t>
            </a:r>
          </a:p>
          <a:p>
            <a:pPr marL="0" indent="0">
              <a:buNone/>
            </a:pPr>
            <a:r>
              <a:rPr lang="nl-NL" sz="1600" dirty="0" smtClean="0">
                <a:solidFill>
                  <a:srgbClr val="92D050"/>
                </a:solidFill>
              </a:rPr>
              <a:t>	delay(1000);     </a:t>
            </a:r>
          </a:p>
          <a:p>
            <a:pPr marL="0" indent="0">
              <a:buNone/>
            </a:pPr>
            <a:r>
              <a:rPr lang="nl-NL" sz="1600" dirty="0" smtClean="0">
                <a:solidFill>
                  <a:srgbClr val="92D050"/>
                </a:solidFill>
              </a:rPr>
              <a:t> 	</a:t>
            </a:r>
            <a:r>
              <a:rPr lang="nl-NL" sz="1600" dirty="0" err="1" smtClean="0">
                <a:solidFill>
                  <a:srgbClr val="92D050"/>
                </a:solidFill>
              </a:rPr>
              <a:t>digitalWrite</a:t>
            </a:r>
            <a:r>
              <a:rPr lang="nl-NL" sz="1600" dirty="0" smtClean="0">
                <a:solidFill>
                  <a:srgbClr val="92D050"/>
                </a:solidFill>
              </a:rPr>
              <a:t>(4, LOW);     </a:t>
            </a:r>
          </a:p>
          <a:p>
            <a:pPr marL="0" indent="0">
              <a:buNone/>
            </a:pPr>
            <a:r>
              <a:rPr lang="nl-NL" sz="1600" dirty="0" smtClean="0">
                <a:solidFill>
                  <a:srgbClr val="92D050"/>
                </a:solidFill>
              </a:rPr>
              <a:t> 	delay(1000);</a:t>
            </a:r>
            <a:endParaRPr lang="nl-NL" sz="1600" dirty="0">
              <a:solidFill>
                <a:srgbClr val="92D050"/>
              </a:solidFill>
            </a:endParaRPr>
          </a:p>
          <a:p>
            <a:pPr marL="0" indent="0">
              <a:buNone/>
            </a:pPr>
            <a:r>
              <a:rPr lang="nl-NL" sz="1600" dirty="0" smtClean="0"/>
              <a:t>}</a:t>
            </a:r>
            <a:endParaRPr lang="nl-NL" sz="1600" dirty="0"/>
          </a:p>
        </p:txBody>
      </p:sp>
      <p:sp>
        <p:nvSpPr>
          <p:cNvPr id="2" name="TextBox 1"/>
          <p:cNvSpPr txBox="1"/>
          <p:nvPr/>
        </p:nvSpPr>
        <p:spPr>
          <a:xfrm>
            <a:off x="7078133" y="1066800"/>
            <a:ext cx="3184718" cy="923330"/>
          </a:xfrm>
          <a:prstGeom prst="rect">
            <a:avLst/>
          </a:prstGeom>
          <a:noFill/>
        </p:spPr>
        <p:txBody>
          <a:bodyPr wrap="none" rtlCol="0">
            <a:spAutoFit/>
          </a:bodyPr>
          <a:lstStyle/>
          <a:p>
            <a:r>
              <a:rPr lang="nl-NL" dirty="0" smtClean="0"/>
              <a:t>Tik de stukjes in het groen over!</a:t>
            </a:r>
          </a:p>
          <a:p>
            <a:endParaRPr lang="nl-NL" dirty="0" smtClean="0"/>
          </a:p>
          <a:p>
            <a:r>
              <a:rPr lang="nl-NL" dirty="0" smtClean="0"/>
              <a:t>Let goed op hoofdletters</a:t>
            </a:r>
            <a:endParaRPr lang="nl-NL" dirty="0"/>
          </a:p>
        </p:txBody>
      </p:sp>
    </p:spTree>
    <p:extLst>
      <p:ext uri="{BB962C8B-B14F-4D97-AF65-F5344CB8AC3E}">
        <p14:creationId xmlns:p14="http://schemas.microsoft.com/office/powerpoint/2010/main" val="2032398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275" y="1325563"/>
            <a:ext cx="6686119" cy="4738255"/>
          </a:xfrm>
          <a:prstGeom prst="rect">
            <a:avLst/>
          </a:prstGeom>
        </p:spPr>
      </p:pic>
      <p:sp>
        <p:nvSpPr>
          <p:cNvPr id="5" name="TextBox 4"/>
          <p:cNvSpPr txBox="1"/>
          <p:nvPr/>
        </p:nvSpPr>
        <p:spPr>
          <a:xfrm>
            <a:off x="7369940" y="1325563"/>
            <a:ext cx="4500748" cy="3139321"/>
          </a:xfrm>
          <a:prstGeom prst="rect">
            <a:avLst/>
          </a:prstGeom>
          <a:noFill/>
        </p:spPr>
        <p:txBody>
          <a:bodyPr wrap="square" rtlCol="0">
            <a:spAutoFit/>
          </a:bodyPr>
          <a:lstStyle/>
          <a:p>
            <a:r>
              <a:rPr lang="nl-NL" dirty="0" smtClean="0"/>
              <a:t>We moeten de IDE eerst goed instellen voordat we kunnen programmeren.</a:t>
            </a:r>
          </a:p>
          <a:p>
            <a:endParaRPr lang="nl-NL" dirty="0" smtClean="0"/>
          </a:p>
          <a:p>
            <a:r>
              <a:rPr lang="nl-NL" dirty="0" smtClean="0"/>
              <a:t>Controleer  of de IDE op juiste type staat ingesteld.</a:t>
            </a:r>
          </a:p>
          <a:p>
            <a:endParaRPr lang="nl-NL" dirty="0" smtClean="0"/>
          </a:p>
          <a:p>
            <a:r>
              <a:rPr lang="nl-NL" dirty="0" smtClean="0"/>
              <a:t>Wij gebruiken de Arduino Nano</a:t>
            </a:r>
          </a:p>
          <a:p>
            <a:endParaRPr lang="nl-NL" dirty="0" smtClean="0"/>
          </a:p>
          <a:p>
            <a:r>
              <a:rPr lang="nl-NL" dirty="0" smtClean="0"/>
              <a:t>Als je hem aansluit, zie je onder port als het goed is iets met ‘com…’ (dus je mini-computer moet aan gesloten zijn!)</a:t>
            </a:r>
            <a:endParaRPr lang="nl-NL" dirty="0"/>
          </a:p>
        </p:txBody>
      </p:sp>
      <p:sp>
        <p:nvSpPr>
          <p:cNvPr id="6" name="Title 1"/>
          <p:cNvSpPr>
            <a:spLocks noGrp="1"/>
          </p:cNvSpPr>
          <p:nvPr>
            <p:ph type="title"/>
          </p:nvPr>
        </p:nvSpPr>
        <p:spPr>
          <a:xfrm>
            <a:off x="683821" y="0"/>
            <a:ext cx="10515600" cy="1325563"/>
          </a:xfrm>
        </p:spPr>
        <p:txBody>
          <a:bodyPr/>
          <a:lstStyle/>
          <a:p>
            <a:r>
              <a:rPr lang="nl-NL" b="1" dirty="0" smtClean="0"/>
              <a:t>Arduino IDE check</a:t>
            </a:r>
            <a:endParaRPr lang="nl-NL" b="1" dirty="0"/>
          </a:p>
        </p:txBody>
      </p:sp>
    </p:spTree>
    <p:extLst>
      <p:ext uri="{BB962C8B-B14F-4D97-AF65-F5344CB8AC3E}">
        <p14:creationId xmlns:p14="http://schemas.microsoft.com/office/powerpoint/2010/main" val="261471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Uploaden code naar mini-computer</a:t>
            </a:r>
            <a:endParaRPr lang="nl-NL" b="1"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6338"/>
          <a:stretch/>
        </p:blipFill>
        <p:spPr>
          <a:xfrm>
            <a:off x="960967" y="1507066"/>
            <a:ext cx="6574365" cy="5350934"/>
          </a:xfrm>
          <a:prstGeom prst="rect">
            <a:avLst/>
          </a:prstGeom>
        </p:spPr>
      </p:pic>
      <p:sp>
        <p:nvSpPr>
          <p:cNvPr id="5" name="TextBox 4"/>
          <p:cNvSpPr txBox="1"/>
          <p:nvPr/>
        </p:nvSpPr>
        <p:spPr>
          <a:xfrm>
            <a:off x="7919732" y="1507066"/>
            <a:ext cx="4038719" cy="2308324"/>
          </a:xfrm>
          <a:prstGeom prst="rect">
            <a:avLst/>
          </a:prstGeom>
          <a:noFill/>
        </p:spPr>
        <p:txBody>
          <a:bodyPr wrap="square" rtlCol="0">
            <a:spAutoFit/>
          </a:bodyPr>
          <a:lstStyle/>
          <a:p>
            <a:endParaRPr lang="nl-NL" dirty="0" smtClean="0"/>
          </a:p>
          <a:p>
            <a:r>
              <a:rPr lang="nl-NL" dirty="0" smtClean="0"/>
              <a:t>Dus eerst stap 1, dan 2</a:t>
            </a:r>
          </a:p>
          <a:p>
            <a:r>
              <a:rPr lang="nl-NL" dirty="0" smtClean="0"/>
              <a:t>Ook moet je het programmaatje opslaan</a:t>
            </a:r>
          </a:p>
          <a:p>
            <a:endParaRPr lang="nl-NL" dirty="0"/>
          </a:p>
          <a:p>
            <a:r>
              <a:rPr lang="nl-NL" dirty="0" smtClean="0"/>
              <a:t>Bij stap 2, zie je als het goed is lampjes knipperen.</a:t>
            </a:r>
          </a:p>
          <a:p>
            <a:endParaRPr lang="nl-NL" dirty="0"/>
          </a:p>
          <a:p>
            <a:endParaRPr lang="nl-NL" dirty="0"/>
          </a:p>
        </p:txBody>
      </p:sp>
    </p:spTree>
    <p:extLst>
      <p:ext uri="{BB962C8B-B14F-4D97-AF65-F5344CB8AC3E}">
        <p14:creationId xmlns:p14="http://schemas.microsoft.com/office/powerpoint/2010/main" val="214731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Testen</a:t>
            </a:r>
            <a:endParaRPr lang="nl-NL" b="1" dirty="0"/>
          </a:p>
        </p:txBody>
      </p:sp>
      <p:sp>
        <p:nvSpPr>
          <p:cNvPr id="3" name="Content Placeholder 2"/>
          <p:cNvSpPr>
            <a:spLocks noGrp="1"/>
          </p:cNvSpPr>
          <p:nvPr>
            <p:ph idx="1"/>
          </p:nvPr>
        </p:nvSpPr>
        <p:spPr/>
        <p:txBody>
          <a:bodyPr/>
          <a:lstStyle/>
          <a:p>
            <a:r>
              <a:rPr lang="nl-NL" dirty="0" smtClean="0"/>
              <a:t>Nu knippert de LED ? </a:t>
            </a:r>
            <a:endParaRPr lang="nl-NL" dirty="0"/>
          </a:p>
        </p:txBody>
      </p:sp>
    </p:spTree>
    <p:extLst>
      <p:ext uri="{BB962C8B-B14F-4D97-AF65-F5344CB8AC3E}">
        <p14:creationId xmlns:p14="http://schemas.microsoft.com/office/powerpoint/2010/main" val="624889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Opdracht 3</a:t>
            </a:r>
            <a:endParaRPr lang="nl-NL"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08166"/>
            <a:ext cx="7191237" cy="5349834"/>
          </a:xfrm>
          <a:prstGeom prst="rect">
            <a:avLst/>
          </a:prstGeom>
        </p:spPr>
      </p:pic>
      <p:sp>
        <p:nvSpPr>
          <p:cNvPr id="5" name="TextBox 4"/>
          <p:cNvSpPr txBox="1"/>
          <p:nvPr/>
        </p:nvSpPr>
        <p:spPr>
          <a:xfrm>
            <a:off x="7552705" y="1690688"/>
            <a:ext cx="4381995" cy="3970318"/>
          </a:xfrm>
          <a:prstGeom prst="rect">
            <a:avLst/>
          </a:prstGeom>
          <a:noFill/>
        </p:spPr>
        <p:txBody>
          <a:bodyPr wrap="square" rtlCol="0">
            <a:spAutoFit/>
          </a:bodyPr>
          <a:lstStyle/>
          <a:p>
            <a:r>
              <a:rPr lang="nl-NL" dirty="0" smtClean="0"/>
              <a:t>(Haal altijd de batterij maar los, als je gaat bouwen)</a:t>
            </a:r>
          </a:p>
          <a:p>
            <a:endParaRPr lang="nl-NL" dirty="0" smtClean="0"/>
          </a:p>
          <a:p>
            <a:r>
              <a:rPr lang="nl-NL" dirty="0" smtClean="0"/>
              <a:t>We gaan nu 4 LED toevoegen op dezelfde manier als het eerste </a:t>
            </a:r>
            <a:r>
              <a:rPr lang="nl-NL" dirty="0" err="1" smtClean="0"/>
              <a:t>LEDje</a:t>
            </a:r>
            <a:r>
              <a:rPr lang="nl-NL" dirty="0" smtClean="0"/>
              <a:t>.</a:t>
            </a:r>
          </a:p>
          <a:p>
            <a:endParaRPr lang="nl-NL" dirty="0" smtClean="0"/>
          </a:p>
          <a:p>
            <a:r>
              <a:rPr lang="nl-NL" dirty="0" smtClean="0"/>
              <a:t>Kijk maar goed naar het plaatje</a:t>
            </a:r>
          </a:p>
          <a:p>
            <a:endParaRPr lang="nl-NL" dirty="0" smtClean="0"/>
          </a:p>
          <a:p>
            <a:r>
              <a:rPr lang="nl-NL" dirty="0" smtClean="0"/>
              <a:t>Ons eerste </a:t>
            </a:r>
            <a:r>
              <a:rPr lang="nl-NL" dirty="0" err="1" smtClean="0"/>
              <a:t>LEDje</a:t>
            </a:r>
            <a:r>
              <a:rPr lang="nl-NL" dirty="0" smtClean="0"/>
              <a:t> zat vast aan D4</a:t>
            </a:r>
          </a:p>
          <a:p>
            <a:r>
              <a:rPr lang="nl-NL" dirty="0" smtClean="0"/>
              <a:t>We gaan één voor één </a:t>
            </a:r>
            <a:r>
              <a:rPr lang="nl-NL" dirty="0" err="1" smtClean="0"/>
              <a:t>LEDjes</a:t>
            </a:r>
            <a:r>
              <a:rPr lang="nl-NL" dirty="0" smtClean="0"/>
              <a:t> erbij zetten, eerst aan D5, dan D6 tot met D8.</a:t>
            </a:r>
          </a:p>
          <a:p>
            <a:endParaRPr lang="nl-NL" dirty="0" smtClean="0"/>
          </a:p>
          <a:p>
            <a:r>
              <a:rPr lang="nl-NL" dirty="0" smtClean="0"/>
              <a:t>Als je de batterij aansluit dan doet alleen het eerste LED het nog </a:t>
            </a:r>
            <a:endParaRPr lang="nl-NL" dirty="0"/>
          </a:p>
        </p:txBody>
      </p:sp>
    </p:spTree>
    <p:extLst>
      <p:ext uri="{BB962C8B-B14F-4D97-AF65-F5344CB8AC3E}">
        <p14:creationId xmlns:p14="http://schemas.microsoft.com/office/powerpoint/2010/main" val="185411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Uploaden code naar mini-computer</a:t>
            </a:r>
            <a:endParaRPr lang="nl-NL" dirty="0"/>
          </a:p>
        </p:txBody>
      </p:sp>
      <p:sp>
        <p:nvSpPr>
          <p:cNvPr id="4" name="TextBox 3"/>
          <p:cNvSpPr txBox="1"/>
          <p:nvPr/>
        </p:nvSpPr>
        <p:spPr>
          <a:xfrm>
            <a:off x="1056904" y="2042556"/>
            <a:ext cx="7957115" cy="4801314"/>
          </a:xfrm>
          <a:prstGeom prst="rect">
            <a:avLst/>
          </a:prstGeom>
          <a:noFill/>
        </p:spPr>
        <p:txBody>
          <a:bodyPr wrap="none" rtlCol="0">
            <a:spAutoFit/>
          </a:bodyPr>
          <a:lstStyle/>
          <a:p>
            <a:r>
              <a:rPr lang="nl-NL" dirty="0" smtClean="0"/>
              <a:t>Haal de code op uit:</a:t>
            </a:r>
          </a:p>
          <a:p>
            <a:endParaRPr lang="nl-NL" dirty="0" smtClean="0"/>
          </a:p>
          <a:p>
            <a:r>
              <a:rPr lang="nl-NL" dirty="0" smtClean="0">
                <a:hlinkClick r:id="rId2"/>
              </a:rPr>
              <a:t>https://github.com/oudenaar/lightshow-rubix-kidshackathon</a:t>
            </a:r>
            <a:endParaRPr lang="nl-NL" dirty="0" smtClean="0"/>
          </a:p>
          <a:p>
            <a:endParaRPr lang="nl-NL" dirty="0" smtClean="0"/>
          </a:p>
          <a:p>
            <a:r>
              <a:rPr lang="nl-NL" dirty="0" smtClean="0"/>
              <a:t>1) Kies Download, kies download ZIP</a:t>
            </a:r>
          </a:p>
          <a:p>
            <a:r>
              <a:rPr lang="nl-NL" dirty="0" smtClean="0"/>
              <a:t>2) Klik op de ZIP</a:t>
            </a:r>
          </a:p>
          <a:p>
            <a:r>
              <a:rPr lang="nl-NL" dirty="0" smtClean="0"/>
              <a:t>3) Kijk in de map en klik op </a:t>
            </a:r>
            <a:r>
              <a:rPr lang="nl-NL" u="sng" dirty="0" smtClean="0">
                <a:hlinkClick r:id="rId3" tooltip="lightshow-rubix-kidshackathon.ino"/>
              </a:rPr>
              <a:t>lightshow-rubix-kidshackathon.ino</a:t>
            </a:r>
            <a:r>
              <a:rPr lang="nl-NL" u="sng" dirty="0" smtClean="0"/>
              <a:t>    </a:t>
            </a:r>
          </a:p>
          <a:p>
            <a:r>
              <a:rPr lang="nl-NL" u="sng" dirty="0" smtClean="0"/>
              <a:t>4) Nu </a:t>
            </a:r>
            <a:r>
              <a:rPr lang="nl-NL" u="sng" dirty="0" err="1" smtClean="0"/>
              <a:t>opend</a:t>
            </a:r>
            <a:r>
              <a:rPr lang="nl-NL" u="sng" dirty="0" smtClean="0"/>
              <a:t> de Arduino IDE met een programma</a:t>
            </a:r>
          </a:p>
          <a:p>
            <a:r>
              <a:rPr lang="nl-NL" u="sng" dirty="0" smtClean="0"/>
              <a:t>5) Sluit je mini-computer aan op de computer en upload de code</a:t>
            </a:r>
          </a:p>
          <a:p>
            <a:endParaRPr lang="nl-NL" u="sng" dirty="0" smtClean="0"/>
          </a:p>
          <a:p>
            <a:r>
              <a:rPr lang="nl-NL" u="sng" dirty="0" smtClean="0"/>
              <a:t>Wat gebeurd er nu? Gaan alle </a:t>
            </a:r>
            <a:r>
              <a:rPr lang="nl-NL" u="sng" dirty="0" err="1" smtClean="0"/>
              <a:t>LEDs</a:t>
            </a:r>
            <a:r>
              <a:rPr lang="nl-NL" u="sng" dirty="0" smtClean="0"/>
              <a:t> branden? Een voor een ? Van links naar rechts?</a:t>
            </a:r>
          </a:p>
          <a:p>
            <a:endParaRPr lang="nl-NL" u="sng" dirty="0" smtClean="0"/>
          </a:p>
          <a:p>
            <a:r>
              <a:rPr lang="nl-NL" u="sng" dirty="0" smtClean="0"/>
              <a:t>Kijk of je de code snapt ?! Kan je papa het uitleggen?</a:t>
            </a:r>
          </a:p>
          <a:p>
            <a:endParaRPr lang="nl-NL" u="sng" dirty="0" smtClean="0"/>
          </a:p>
          <a:p>
            <a:endParaRPr lang="nl-NL" dirty="0" smtClean="0"/>
          </a:p>
          <a:p>
            <a:endParaRPr lang="nl-NL" dirty="0" smtClean="0"/>
          </a:p>
          <a:p>
            <a:endParaRPr lang="nl-NL" dirty="0"/>
          </a:p>
        </p:txBody>
      </p:sp>
    </p:spTree>
    <p:extLst>
      <p:ext uri="{BB962C8B-B14F-4D97-AF65-F5344CB8AC3E}">
        <p14:creationId xmlns:p14="http://schemas.microsoft.com/office/powerpoint/2010/main" val="207266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42245" y="604075"/>
            <a:ext cx="5080000" cy="3797300"/>
          </a:xfrm>
          <a:prstGeom prst="rect">
            <a:avLst/>
          </a:prstGeom>
        </p:spPr>
      </p:pic>
      <p:sp>
        <p:nvSpPr>
          <p:cNvPr id="5" name="TextBox 4"/>
          <p:cNvSpPr txBox="1"/>
          <p:nvPr/>
        </p:nvSpPr>
        <p:spPr>
          <a:xfrm>
            <a:off x="380010" y="4975761"/>
            <a:ext cx="11447813" cy="646331"/>
          </a:xfrm>
          <a:prstGeom prst="rect">
            <a:avLst/>
          </a:prstGeom>
          <a:noFill/>
        </p:spPr>
        <p:txBody>
          <a:bodyPr wrap="square" rtlCol="0">
            <a:spAutoFit/>
          </a:bodyPr>
          <a:lstStyle/>
          <a:p>
            <a:r>
              <a:rPr lang="nl-NL" dirty="0" smtClean="0"/>
              <a:t>Laat nog even weten of het gelukt is. Je kunt nog veel meer maken: een alarm voor je kamer, de tuinplanten water geven en nog veel meer…</a:t>
            </a:r>
            <a:endParaRPr lang="nl-NL" dirty="0"/>
          </a:p>
        </p:txBody>
      </p:sp>
    </p:spTree>
    <p:extLst>
      <p:ext uri="{BB962C8B-B14F-4D97-AF65-F5344CB8AC3E}">
        <p14:creationId xmlns:p14="http://schemas.microsoft.com/office/powerpoint/2010/main" val="305726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2826544"/>
            <a:ext cx="10515600" cy="4351338"/>
          </a:xfrm>
        </p:spPr>
        <p:txBody>
          <a:bodyPr>
            <a:normAutofit/>
          </a:bodyPr>
          <a:lstStyle/>
          <a:p>
            <a:pPr marL="0" indent="0">
              <a:buNone/>
            </a:pPr>
            <a:r>
              <a:rPr lang="nl-NL" sz="1600" dirty="0" smtClean="0"/>
              <a:t>Heb je het Rubix logo gezien met lichtjes toen je binnen kwam?</a:t>
            </a:r>
          </a:p>
          <a:p>
            <a:pPr marL="0" indent="0">
              <a:buNone/>
            </a:pPr>
            <a:r>
              <a:rPr lang="nl-NL" sz="1600" dirty="0" smtClean="0"/>
              <a:t>Nee, kijk dan nog maar even….</a:t>
            </a:r>
          </a:p>
          <a:p>
            <a:pPr marL="0" indent="0">
              <a:buNone/>
            </a:pPr>
            <a:endParaRPr lang="nl-NL" sz="1600" dirty="0" smtClean="0"/>
          </a:p>
          <a:p>
            <a:pPr marL="0" indent="0">
              <a:buNone/>
            </a:pPr>
            <a:r>
              <a:rPr lang="nl-NL" sz="1600" dirty="0" smtClean="0"/>
              <a:t>Mooi, he! Als het goed is zie je lampjes achter de letters staan. Alleen aan de buitenkant van het gebouw staan nog geen letters </a:t>
            </a:r>
            <a:r>
              <a:rPr lang="nl-NL" sz="1600" dirty="0" smtClean="0">
                <a:sym typeface="Wingdings"/>
              </a:rPr>
              <a:t></a:t>
            </a:r>
          </a:p>
          <a:p>
            <a:pPr marL="0" indent="0">
              <a:buNone/>
            </a:pPr>
            <a:endParaRPr lang="nl-NL" sz="1600" dirty="0" smtClean="0">
              <a:sym typeface="Wingdings"/>
            </a:endParaRPr>
          </a:p>
          <a:p>
            <a:pPr marL="0" indent="0">
              <a:buNone/>
            </a:pPr>
            <a:r>
              <a:rPr lang="nl-NL" sz="1600" dirty="0" smtClean="0">
                <a:sym typeface="Wingdings"/>
              </a:rPr>
              <a:t>De bazen van Rubix hebben te veel centjes betaald voor het nieuwe gebouw en ze hebben geen geld meer voor letters aan de buitenkant. Zijn er eigenlijk wel genoeg snoepjes gekocht voor vandaag? </a:t>
            </a:r>
          </a:p>
          <a:p>
            <a:pPr marL="0" indent="0">
              <a:buNone/>
            </a:pPr>
            <a:r>
              <a:rPr lang="nl-NL" sz="1600" dirty="0" smtClean="0">
                <a:sym typeface="Wingdings"/>
              </a:rPr>
              <a:t>Wij gaan vandaag helpen, wij gaan de lichtjes maken voor Rubix aan de buitenkant. We gaan alleen nog mooiere lichtjes maken, die knipperen en met kleuren.</a:t>
            </a:r>
          </a:p>
          <a:p>
            <a:pPr marL="0" indent="0">
              <a:buNone/>
            </a:pPr>
            <a:endParaRPr lang="nl-NL" sz="1600" dirty="0" smtClean="0">
              <a:sym typeface="Wingdings"/>
            </a:endParaRPr>
          </a:p>
          <a:p>
            <a:pPr marL="0" indent="0">
              <a:buNone/>
            </a:pPr>
            <a:r>
              <a:rPr lang="nl-NL" sz="1600" dirty="0" smtClean="0">
                <a:sym typeface="Wingdings"/>
              </a:rPr>
              <a:t>Wij moeten vandaag laten zien dat we met zijn allen de letter i uit Rubix kunnen laten knipperen.</a:t>
            </a:r>
            <a:endParaRPr lang="nl-NL" sz="1600" dirty="0">
              <a:sym typeface="Wingdings"/>
            </a:endParaRPr>
          </a:p>
        </p:txBody>
      </p:sp>
      <p:pic>
        <p:nvPicPr>
          <p:cNvPr id="4" name="Picture 3"/>
          <p:cNvPicPr>
            <a:picLocks noChangeAspect="1"/>
          </p:cNvPicPr>
          <p:nvPr/>
        </p:nvPicPr>
        <p:blipFill rotWithShape="1">
          <a:blip r:embed="rId2"/>
          <a:srcRect l="13890" t="25213" r="16666" b="40909"/>
          <a:stretch/>
        </p:blipFill>
        <p:spPr>
          <a:xfrm>
            <a:off x="2946400" y="285221"/>
            <a:ext cx="6350000" cy="2271712"/>
          </a:xfrm>
          <a:prstGeom prst="rect">
            <a:avLst/>
          </a:prstGeom>
        </p:spPr>
      </p:pic>
    </p:spTree>
    <p:extLst>
      <p:ext uri="{BB962C8B-B14F-4D97-AF65-F5344CB8AC3E}">
        <p14:creationId xmlns:p14="http://schemas.microsoft.com/office/powerpoint/2010/main" val="1104454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3192" y="1045029"/>
            <a:ext cx="10515600" cy="5696856"/>
          </a:xfrm>
        </p:spPr>
        <p:txBody>
          <a:bodyPr>
            <a:normAutofit/>
          </a:bodyPr>
          <a:lstStyle/>
          <a:p>
            <a:pPr marL="0" indent="0">
              <a:buNone/>
            </a:pPr>
            <a:r>
              <a:rPr lang="nl-NL" sz="1600" dirty="0" smtClean="0">
                <a:sym typeface="Wingdings"/>
              </a:rPr>
              <a:t>Vandaag krijg je een heel klein computertje, eigenlijk een micro-controller</a:t>
            </a:r>
          </a:p>
          <a:p>
            <a:pPr marL="0" indent="0">
              <a:buNone/>
            </a:pPr>
            <a:endParaRPr lang="nl-NL" sz="1600" dirty="0">
              <a:sym typeface="Wingdings"/>
            </a:endParaRPr>
          </a:p>
          <a:p>
            <a:pPr marL="0" indent="0">
              <a:buNone/>
            </a:pPr>
            <a:r>
              <a:rPr lang="nl-NL" sz="1600" dirty="0" smtClean="0">
                <a:sym typeface="Wingdings"/>
              </a:rPr>
              <a:t>Dit computertje is eigenlijk heel dom  en je moet vertellen wat hij moet doen!</a:t>
            </a:r>
          </a:p>
          <a:p>
            <a:pPr marL="0" indent="0">
              <a:buNone/>
            </a:pPr>
            <a:endParaRPr lang="nl-NL" sz="1600" dirty="0">
              <a:sym typeface="Wingdings"/>
            </a:endParaRPr>
          </a:p>
          <a:p>
            <a:pPr marL="0" indent="0">
              <a:buNone/>
            </a:pPr>
            <a:r>
              <a:rPr lang="nl-NL" sz="1600" dirty="0" smtClean="0">
                <a:sym typeface="Wingdings"/>
              </a:rPr>
              <a:t>Dat vertellen, heet programmeren. Wij gaan vertellen dat hij een lichtje moet laten</a:t>
            </a:r>
          </a:p>
          <a:p>
            <a:pPr marL="0" indent="0">
              <a:buNone/>
            </a:pPr>
            <a:r>
              <a:rPr lang="nl-NL" sz="1600" dirty="0" smtClean="0">
                <a:sym typeface="Wingdings"/>
              </a:rPr>
              <a:t>Knipperen. De lichtjes die wij gebruiken heten </a:t>
            </a:r>
            <a:r>
              <a:rPr lang="nl-NL" sz="1600" dirty="0" err="1" smtClean="0">
                <a:sym typeface="Wingdings"/>
              </a:rPr>
              <a:t>LEDs</a:t>
            </a:r>
            <a:r>
              <a:rPr lang="nl-NL" sz="1600" dirty="0" smtClean="0">
                <a:sym typeface="Wingdings"/>
              </a:rPr>
              <a:t> of </a:t>
            </a:r>
            <a:r>
              <a:rPr lang="nl-NL" sz="1600" dirty="0" err="1" smtClean="0">
                <a:sym typeface="Wingdings"/>
              </a:rPr>
              <a:t>LEDjes</a:t>
            </a:r>
            <a:r>
              <a:rPr lang="nl-NL" sz="1600" dirty="0" smtClean="0">
                <a:sym typeface="Wingdings"/>
              </a:rPr>
              <a:t>. Wij moeten ook nog </a:t>
            </a:r>
          </a:p>
          <a:p>
            <a:pPr marL="0" indent="0">
              <a:buNone/>
            </a:pPr>
            <a:r>
              <a:rPr lang="nl-NL" sz="1600" dirty="0" smtClean="0">
                <a:sym typeface="Wingdings"/>
              </a:rPr>
              <a:t>stroomdraadjes gebruiken om alles aan te sluiten.</a:t>
            </a:r>
          </a:p>
          <a:p>
            <a:pPr marL="0" indent="0">
              <a:buNone/>
            </a:pPr>
            <a:endParaRPr lang="nl-NL" sz="1600" dirty="0">
              <a:sym typeface="Wingdings"/>
            </a:endParaRPr>
          </a:p>
          <a:p>
            <a:pPr marL="0" indent="0">
              <a:buNone/>
            </a:pPr>
            <a:r>
              <a:rPr lang="nl-NL" sz="1600" dirty="0" smtClean="0">
                <a:sym typeface="Wingdings"/>
              </a:rPr>
              <a:t>Zie je het computertje ? Hij zit alvast aan een bordje met allemaal gaatjes.</a:t>
            </a:r>
          </a:p>
          <a:p>
            <a:pPr marL="0" indent="0">
              <a:buNone/>
            </a:pPr>
            <a:endParaRPr lang="nl-NL" sz="1600" dirty="0" smtClean="0">
              <a:sym typeface="Wingdings"/>
            </a:endParaRPr>
          </a:p>
          <a:p>
            <a:pPr marL="0" indent="0">
              <a:buNone/>
            </a:pPr>
            <a:r>
              <a:rPr lang="nl-NL" sz="1600" dirty="0" smtClean="0">
                <a:sym typeface="Wingdings"/>
              </a:rPr>
              <a:t>Zet een krul in de hokjes als je iets hebt:</a:t>
            </a:r>
          </a:p>
          <a:p>
            <a:pPr marL="0" indent="0">
              <a:buNone/>
            </a:pPr>
            <a:endParaRPr lang="nl-NL" sz="1600" dirty="0">
              <a:sym typeface="Wingdings"/>
            </a:endParaRPr>
          </a:p>
          <a:p>
            <a:pPr marL="0" indent="0">
              <a:buNone/>
            </a:pPr>
            <a:r>
              <a:rPr lang="nl-NL" sz="1600" dirty="0" smtClean="0">
                <a:sym typeface="Wingdings"/>
              </a:rPr>
              <a:t>Heb je ook 5 LED-</a:t>
            </a:r>
            <a:r>
              <a:rPr lang="nl-NL" sz="1600" dirty="0" err="1" smtClean="0">
                <a:sym typeface="Wingdings"/>
              </a:rPr>
              <a:t>tjes</a:t>
            </a:r>
            <a:r>
              <a:rPr lang="nl-NL" sz="1600" dirty="0" smtClean="0">
                <a:sym typeface="Wingdings"/>
              </a:rPr>
              <a:t> ?              </a:t>
            </a:r>
          </a:p>
          <a:p>
            <a:pPr marL="0" indent="0">
              <a:buNone/>
            </a:pPr>
            <a:r>
              <a:rPr lang="nl-NL" sz="1600" dirty="0" smtClean="0">
                <a:sym typeface="Wingdings"/>
              </a:rPr>
              <a:t>En stroomdraadjes ?</a:t>
            </a:r>
          </a:p>
          <a:p>
            <a:pPr marL="0" indent="0">
              <a:buNone/>
            </a:pPr>
            <a:r>
              <a:rPr lang="nl-NL" sz="1600" dirty="0" smtClean="0">
                <a:sym typeface="Wingdings"/>
              </a:rPr>
              <a:t>En een batterij ?</a:t>
            </a:r>
          </a:p>
          <a:p>
            <a:pPr marL="0" indent="0">
              <a:buNone/>
            </a:pPr>
            <a:r>
              <a:rPr lang="nl-NL" sz="1600" dirty="0" smtClean="0">
                <a:sym typeface="Wingdings"/>
              </a:rPr>
              <a:t>Weerstanden 5 stuks</a:t>
            </a:r>
            <a:endParaRPr lang="nl-NL" sz="1600" dirty="0">
              <a:sym typeface="Wingdings"/>
            </a:endParaRPr>
          </a:p>
        </p:txBody>
      </p:sp>
      <p:pic>
        <p:nvPicPr>
          <p:cNvPr id="2" name="Picture 1"/>
          <p:cNvPicPr>
            <a:picLocks noChangeAspect="1"/>
          </p:cNvPicPr>
          <p:nvPr/>
        </p:nvPicPr>
        <p:blipFill>
          <a:blip r:embed="rId2"/>
          <a:stretch>
            <a:fillRect/>
          </a:stretch>
        </p:blipFill>
        <p:spPr>
          <a:xfrm>
            <a:off x="8060267" y="-1"/>
            <a:ext cx="4075176" cy="3234267"/>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514352575"/>
              </p:ext>
            </p:extLst>
          </p:nvPr>
        </p:nvGraphicFramePr>
        <p:xfrm>
          <a:off x="2915830" y="5111771"/>
          <a:ext cx="979277" cy="1531760"/>
        </p:xfrm>
        <a:graphic>
          <a:graphicData uri="http://schemas.openxmlformats.org/drawingml/2006/table">
            <a:tbl>
              <a:tblPr firstRow="1" bandRow="1">
                <a:tableStyleId>{69CF1AB2-1976-4502-BF36-3FF5EA218861}</a:tableStyleId>
              </a:tblPr>
              <a:tblGrid>
                <a:gridCol w="979277"/>
              </a:tblGrid>
              <a:tr h="382940">
                <a:tc>
                  <a:txBody>
                    <a:bodyPr/>
                    <a:lstStyle/>
                    <a:p>
                      <a:r>
                        <a:rPr lang="en-US" b="0" dirty="0" smtClean="0"/>
                        <a:t>Ja/nee</a:t>
                      </a:r>
                      <a:endParaRPr lang="en-US" b="0" dirty="0"/>
                    </a:p>
                  </a:txBody>
                  <a:tcPr/>
                </a:tc>
              </a:tr>
              <a:tr h="382940">
                <a:tc>
                  <a:txBody>
                    <a:bodyPr/>
                    <a:lstStyle/>
                    <a:p>
                      <a:r>
                        <a:rPr lang="en-US" dirty="0" smtClean="0"/>
                        <a:t>Ja/nee</a:t>
                      </a:r>
                      <a:endParaRPr lang="en-US" dirty="0"/>
                    </a:p>
                  </a:txBody>
                  <a:tcPr/>
                </a:tc>
              </a:tr>
              <a:tr h="382940">
                <a:tc>
                  <a:txBody>
                    <a:bodyPr/>
                    <a:lstStyle/>
                    <a:p>
                      <a:r>
                        <a:rPr lang="en-US" dirty="0" smtClean="0"/>
                        <a:t>Ja/nee</a:t>
                      </a:r>
                      <a:endParaRPr lang="en-US" dirty="0"/>
                    </a:p>
                  </a:txBody>
                  <a:tcPr/>
                </a:tc>
              </a:tr>
              <a:tr h="382940">
                <a:tc>
                  <a:txBody>
                    <a:bodyPr/>
                    <a:lstStyle/>
                    <a:p>
                      <a:r>
                        <a:rPr lang="en-US" dirty="0" smtClean="0"/>
                        <a:t>Ja/nee</a:t>
                      </a:r>
                      <a:endParaRPr lang="en-US" dirty="0"/>
                    </a:p>
                  </a:txBody>
                  <a:tcPr/>
                </a:tc>
              </a:tr>
            </a:tbl>
          </a:graphicData>
        </a:graphic>
      </p:graphicFrame>
      <p:pic>
        <p:nvPicPr>
          <p:cNvPr id="6" name="Picture 5"/>
          <p:cNvPicPr>
            <a:picLocks noChangeAspect="1"/>
          </p:cNvPicPr>
          <p:nvPr/>
        </p:nvPicPr>
        <p:blipFill>
          <a:blip r:embed="rId3"/>
          <a:stretch>
            <a:fillRect/>
          </a:stretch>
        </p:blipFill>
        <p:spPr>
          <a:xfrm>
            <a:off x="7792303" y="3654955"/>
            <a:ext cx="3755603" cy="2319867"/>
          </a:xfrm>
          <a:prstGeom prst="rect">
            <a:avLst/>
          </a:prstGeom>
        </p:spPr>
      </p:pic>
      <p:sp>
        <p:nvSpPr>
          <p:cNvPr id="7" name="Title 1"/>
          <p:cNvSpPr>
            <a:spLocks noGrp="1"/>
          </p:cNvSpPr>
          <p:nvPr>
            <p:ph type="title"/>
          </p:nvPr>
        </p:nvSpPr>
        <p:spPr>
          <a:xfrm>
            <a:off x="347133" y="0"/>
            <a:ext cx="10515600" cy="1325563"/>
          </a:xfrm>
        </p:spPr>
        <p:txBody>
          <a:bodyPr/>
          <a:lstStyle/>
          <a:p>
            <a:r>
              <a:rPr lang="nl-NL" b="1" dirty="0" smtClean="0"/>
              <a:t>Plan:</a:t>
            </a:r>
            <a:endParaRPr lang="nl-NL" b="1" dirty="0"/>
          </a:p>
        </p:txBody>
      </p:sp>
    </p:spTree>
    <p:extLst>
      <p:ext uri="{BB962C8B-B14F-4D97-AF65-F5344CB8AC3E}">
        <p14:creationId xmlns:p14="http://schemas.microsoft.com/office/powerpoint/2010/main" val="704686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133" y="115304"/>
            <a:ext cx="10515600" cy="1325563"/>
          </a:xfrm>
        </p:spPr>
        <p:txBody>
          <a:bodyPr/>
          <a:lstStyle/>
          <a:p>
            <a:r>
              <a:rPr lang="nl-NL" b="1" dirty="0" smtClean="0"/>
              <a:t>Batterij</a:t>
            </a:r>
            <a:endParaRPr lang="nl-NL" b="1" dirty="0"/>
          </a:p>
        </p:txBody>
      </p:sp>
      <p:pic>
        <p:nvPicPr>
          <p:cNvPr id="5" name="Picture 4"/>
          <p:cNvPicPr>
            <a:picLocks noChangeAspect="1"/>
          </p:cNvPicPr>
          <p:nvPr/>
        </p:nvPicPr>
        <p:blipFill rotWithShape="1">
          <a:blip r:embed="rId2"/>
          <a:srcRect r="66045" b="13261"/>
          <a:stretch/>
        </p:blipFill>
        <p:spPr>
          <a:xfrm>
            <a:off x="0" y="1371600"/>
            <a:ext cx="4616450" cy="5184656"/>
          </a:xfrm>
          <a:prstGeom prst="rect">
            <a:avLst/>
          </a:prstGeom>
        </p:spPr>
      </p:pic>
      <p:sp>
        <p:nvSpPr>
          <p:cNvPr id="3" name="TextBox 2"/>
          <p:cNvSpPr txBox="1"/>
          <p:nvPr/>
        </p:nvSpPr>
        <p:spPr>
          <a:xfrm>
            <a:off x="5403850" y="115304"/>
            <a:ext cx="6246283" cy="2862322"/>
          </a:xfrm>
          <a:prstGeom prst="rect">
            <a:avLst/>
          </a:prstGeom>
          <a:noFill/>
        </p:spPr>
        <p:txBody>
          <a:bodyPr wrap="square" rtlCol="0">
            <a:spAutoFit/>
          </a:bodyPr>
          <a:lstStyle/>
          <a:p>
            <a:r>
              <a:rPr lang="nl-NL" dirty="0" smtClean="0"/>
              <a:t>Een batterij kun je vergelijken met een waterpomp bv.  in  het zwembad, die schoon water in het zwembad pompt.</a:t>
            </a:r>
          </a:p>
          <a:p>
            <a:endParaRPr lang="nl-NL" dirty="0" smtClean="0"/>
          </a:p>
          <a:p>
            <a:r>
              <a:rPr lang="nl-NL" dirty="0" smtClean="0"/>
              <a:t>De batterij pompt ook een ‘soort water’ door draadjes heen, dus de batterij zit motortje.</a:t>
            </a:r>
          </a:p>
          <a:p>
            <a:endParaRPr lang="nl-NL" dirty="0" smtClean="0"/>
          </a:p>
          <a:p>
            <a:r>
              <a:rPr lang="nl-NL" dirty="0" smtClean="0"/>
              <a:t>Het is geen eigenlijk water maar een stroom van kleine bolletjes die elektronen heten. Kijk maar in het plaatje hieronder de kleine blauwe bolletjes. Normaal draaien ze een beetje in het rond in een stroomdraad maar door de batterij gaan ze bewegen.</a:t>
            </a:r>
            <a:endParaRPr lang="nl-NL" dirty="0"/>
          </a:p>
        </p:txBody>
      </p:sp>
      <p:pic>
        <p:nvPicPr>
          <p:cNvPr id="6" name="Picture 5"/>
          <p:cNvPicPr>
            <a:picLocks noChangeAspect="1"/>
          </p:cNvPicPr>
          <p:nvPr/>
        </p:nvPicPr>
        <p:blipFill>
          <a:blip r:embed="rId3"/>
          <a:stretch>
            <a:fillRect/>
          </a:stretch>
        </p:blipFill>
        <p:spPr>
          <a:xfrm>
            <a:off x="6739467" y="3197616"/>
            <a:ext cx="3335866" cy="2289666"/>
          </a:xfrm>
          <a:prstGeom prst="rect">
            <a:avLst/>
          </a:prstGeom>
        </p:spPr>
      </p:pic>
      <p:sp>
        <p:nvSpPr>
          <p:cNvPr id="7" name="TextBox 6"/>
          <p:cNvSpPr txBox="1"/>
          <p:nvPr/>
        </p:nvSpPr>
        <p:spPr>
          <a:xfrm>
            <a:off x="5403850" y="5956091"/>
            <a:ext cx="5153206" cy="1200329"/>
          </a:xfrm>
          <a:prstGeom prst="rect">
            <a:avLst/>
          </a:prstGeom>
          <a:noFill/>
        </p:spPr>
        <p:txBody>
          <a:bodyPr wrap="none" rtlCol="0">
            <a:spAutoFit/>
          </a:bodyPr>
          <a:lstStyle/>
          <a:p>
            <a:r>
              <a:rPr lang="nl-NL" dirty="0" smtClean="0">
                <a:sym typeface="Wingdings"/>
              </a:rPr>
              <a:t>Kun je papa uitleggen hoe een batterij werkt?             </a:t>
            </a:r>
          </a:p>
          <a:p>
            <a:r>
              <a:rPr lang="nl-NL" dirty="0" smtClean="0">
                <a:sym typeface="Wingdings"/>
              </a:rPr>
              <a:t>Weet nog wat een elektron is?</a:t>
            </a:r>
          </a:p>
          <a:p>
            <a:endParaRPr lang="nl-NL" dirty="0" smtClean="0">
              <a:sym typeface="Wingdings"/>
            </a:endParaRPr>
          </a:p>
          <a:p>
            <a:endParaRPr lang="nl-NL" dirty="0"/>
          </a:p>
        </p:txBody>
      </p:sp>
      <p:graphicFrame>
        <p:nvGraphicFramePr>
          <p:cNvPr id="10" name="Table 9"/>
          <p:cNvGraphicFramePr>
            <a:graphicFrameLocks noGrp="1"/>
          </p:cNvGraphicFramePr>
          <p:nvPr>
            <p:extLst>
              <p:ext uri="{D42A27DB-BD31-4B8C-83A1-F6EECF244321}">
                <p14:modId xmlns:p14="http://schemas.microsoft.com/office/powerpoint/2010/main" val="1604883786"/>
              </p:ext>
            </p:extLst>
          </p:nvPr>
        </p:nvGraphicFramePr>
        <p:xfrm>
          <a:off x="9838266" y="5956091"/>
          <a:ext cx="897467" cy="731520"/>
        </p:xfrm>
        <a:graphic>
          <a:graphicData uri="http://schemas.openxmlformats.org/drawingml/2006/table">
            <a:tbl>
              <a:tblPr firstRow="1" bandRow="1">
                <a:tableStyleId>{22838BEF-8BB2-4498-84A7-C5851F593DF1}</a:tableStyleId>
              </a:tblPr>
              <a:tblGrid>
                <a:gridCol w="897467"/>
              </a:tblGrid>
              <a:tr h="360601">
                <a:tc>
                  <a:txBody>
                    <a:bodyPr/>
                    <a:lstStyle/>
                    <a:p>
                      <a:r>
                        <a:rPr lang="en-US" b="0" dirty="0" smtClean="0"/>
                        <a:t>Ja/nee</a:t>
                      </a:r>
                      <a:endParaRPr lang="en-US" b="0" dirty="0"/>
                    </a:p>
                  </a:txBody>
                  <a:tcPr/>
                </a:tc>
              </a:tr>
              <a:tr h="360601">
                <a:tc>
                  <a:txBody>
                    <a:bodyPr/>
                    <a:lstStyle/>
                    <a:p>
                      <a:r>
                        <a:rPr lang="en-US" dirty="0" smtClean="0"/>
                        <a:t>Ja/nee</a:t>
                      </a:r>
                      <a:endParaRPr lang="en-US" dirty="0"/>
                    </a:p>
                  </a:txBody>
                  <a:tcPr/>
                </a:tc>
              </a:tr>
            </a:tbl>
          </a:graphicData>
        </a:graphic>
      </p:graphicFrame>
    </p:spTree>
    <p:extLst>
      <p:ext uri="{BB962C8B-B14F-4D97-AF65-F5344CB8AC3E}">
        <p14:creationId xmlns:p14="http://schemas.microsoft.com/office/powerpoint/2010/main" val="9520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Weerstand</a:t>
            </a:r>
            <a:endParaRPr lang="nl-NL" b="1" dirty="0"/>
          </a:p>
        </p:txBody>
      </p:sp>
      <p:pic>
        <p:nvPicPr>
          <p:cNvPr id="4" name="Picture 3"/>
          <p:cNvPicPr>
            <a:picLocks noChangeAspect="1"/>
          </p:cNvPicPr>
          <p:nvPr/>
        </p:nvPicPr>
        <p:blipFill>
          <a:blip r:embed="rId2"/>
          <a:stretch>
            <a:fillRect/>
          </a:stretch>
        </p:blipFill>
        <p:spPr>
          <a:xfrm>
            <a:off x="4301066" y="2227792"/>
            <a:ext cx="3262361" cy="3275542"/>
          </a:xfrm>
          <a:prstGeom prst="rect">
            <a:avLst/>
          </a:prstGeom>
        </p:spPr>
      </p:pic>
      <p:pic>
        <p:nvPicPr>
          <p:cNvPr id="6" name="Picture 5"/>
          <p:cNvPicPr>
            <a:picLocks noChangeAspect="1"/>
          </p:cNvPicPr>
          <p:nvPr/>
        </p:nvPicPr>
        <p:blipFill>
          <a:blip r:embed="rId3"/>
          <a:stretch>
            <a:fillRect/>
          </a:stretch>
        </p:blipFill>
        <p:spPr>
          <a:xfrm>
            <a:off x="905933" y="2633134"/>
            <a:ext cx="2832100" cy="2870200"/>
          </a:xfrm>
          <a:prstGeom prst="rect">
            <a:avLst/>
          </a:prstGeom>
        </p:spPr>
      </p:pic>
      <p:sp>
        <p:nvSpPr>
          <p:cNvPr id="7" name="TextBox 6"/>
          <p:cNvSpPr txBox="1"/>
          <p:nvPr/>
        </p:nvSpPr>
        <p:spPr>
          <a:xfrm>
            <a:off x="7958668" y="1979622"/>
            <a:ext cx="4064000" cy="3970318"/>
          </a:xfrm>
          <a:prstGeom prst="rect">
            <a:avLst/>
          </a:prstGeom>
          <a:noFill/>
        </p:spPr>
        <p:txBody>
          <a:bodyPr wrap="square" rtlCol="0">
            <a:spAutoFit/>
          </a:bodyPr>
          <a:lstStyle/>
          <a:p>
            <a:r>
              <a:rPr lang="nl-NL" dirty="0" smtClean="0"/>
              <a:t>De elektronen stromen door de draadjes</a:t>
            </a:r>
          </a:p>
          <a:p>
            <a:r>
              <a:rPr lang="nl-NL" dirty="0" smtClean="0"/>
              <a:t>Een weerstand remt de elektronen.</a:t>
            </a:r>
          </a:p>
          <a:p>
            <a:r>
              <a:rPr lang="nl-NL" dirty="0" smtClean="0"/>
              <a:t>Kijk maar naar het plaatje.</a:t>
            </a:r>
          </a:p>
          <a:p>
            <a:endParaRPr lang="nl-NL" dirty="0" smtClean="0"/>
          </a:p>
          <a:p>
            <a:r>
              <a:rPr lang="nl-NL" dirty="0" smtClean="0"/>
              <a:t>Het draaitje om de buis is de weerstand, meneer Ohm. Nu kunnen de elektronen (meneer </a:t>
            </a:r>
            <a:r>
              <a:rPr lang="nl-NL" dirty="0" err="1" smtClean="0"/>
              <a:t>Amp</a:t>
            </a:r>
            <a:r>
              <a:rPr lang="nl-NL" dirty="0" smtClean="0"/>
              <a:t>) moeilijker doorstromen en batterij (meneer Volt) moet heel hard duwen!!! De wet van Ohm  V = I x R</a:t>
            </a:r>
          </a:p>
          <a:p>
            <a:endParaRPr lang="nl-NL" dirty="0" smtClean="0"/>
          </a:p>
          <a:p>
            <a:r>
              <a:rPr lang="nl-NL" dirty="0" smtClean="0"/>
              <a:t>Weerstanden zijn nodig omdat de elektronen anders te snel door een lampje gaan en dan gaat het lampje stuk</a:t>
            </a:r>
          </a:p>
          <a:p>
            <a:endParaRPr lang="nl-NL" dirty="0"/>
          </a:p>
        </p:txBody>
      </p:sp>
      <p:sp>
        <p:nvSpPr>
          <p:cNvPr id="8" name="TextBox 7"/>
          <p:cNvSpPr txBox="1"/>
          <p:nvPr/>
        </p:nvSpPr>
        <p:spPr>
          <a:xfrm>
            <a:off x="3903962" y="6238874"/>
            <a:ext cx="3075265" cy="369332"/>
          </a:xfrm>
          <a:prstGeom prst="rect">
            <a:avLst/>
          </a:prstGeom>
          <a:noFill/>
        </p:spPr>
        <p:txBody>
          <a:bodyPr wrap="none" rtlCol="0">
            <a:spAutoFit/>
          </a:bodyPr>
          <a:lstStyle/>
          <a:p>
            <a:r>
              <a:rPr lang="nl-NL" dirty="0" smtClean="0"/>
              <a:t>Hoeveel weerstanden heb je?  </a:t>
            </a:r>
            <a:endParaRPr lang="nl-NL" dirty="0"/>
          </a:p>
        </p:txBody>
      </p:sp>
      <p:graphicFrame>
        <p:nvGraphicFramePr>
          <p:cNvPr id="9" name="Table 8"/>
          <p:cNvGraphicFramePr>
            <a:graphicFrameLocks noGrp="1"/>
          </p:cNvGraphicFramePr>
          <p:nvPr>
            <p:extLst>
              <p:ext uri="{D42A27DB-BD31-4B8C-83A1-F6EECF244321}">
                <p14:modId xmlns:p14="http://schemas.microsoft.com/office/powerpoint/2010/main" val="528796026"/>
              </p:ext>
            </p:extLst>
          </p:nvPr>
        </p:nvGraphicFramePr>
        <p:xfrm>
          <a:off x="6979227" y="6064779"/>
          <a:ext cx="1168400" cy="702734"/>
        </p:xfrm>
        <a:graphic>
          <a:graphicData uri="http://schemas.openxmlformats.org/drawingml/2006/table">
            <a:tbl>
              <a:tblPr firstRow="1" bandRow="1">
                <a:tableStyleId>{7DF18680-E054-41AD-8BC1-D1AEF772440D}</a:tableStyleId>
              </a:tblPr>
              <a:tblGrid>
                <a:gridCol w="1168400"/>
              </a:tblGrid>
              <a:tr h="702734">
                <a:tc>
                  <a:txBody>
                    <a:bodyPr/>
                    <a:lstStyle/>
                    <a:p>
                      <a:endParaRPr lang="en-US" dirty="0"/>
                    </a:p>
                  </a:txBody>
                  <a:tcPr/>
                </a:tc>
              </a:tr>
            </a:tbl>
          </a:graphicData>
        </a:graphic>
      </p:graphicFrame>
    </p:spTree>
    <p:extLst>
      <p:ext uri="{BB962C8B-B14F-4D97-AF65-F5344CB8AC3E}">
        <p14:creationId xmlns:p14="http://schemas.microsoft.com/office/powerpoint/2010/main" val="90981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LED</a:t>
            </a:r>
            <a:endParaRPr lang="nl-NL" b="1" dirty="0"/>
          </a:p>
        </p:txBody>
      </p:sp>
      <p:pic>
        <p:nvPicPr>
          <p:cNvPr id="4" name="Picture 3"/>
          <p:cNvPicPr>
            <a:picLocks noChangeAspect="1"/>
          </p:cNvPicPr>
          <p:nvPr/>
        </p:nvPicPr>
        <p:blipFill>
          <a:blip r:embed="rId2"/>
          <a:stretch>
            <a:fillRect/>
          </a:stretch>
        </p:blipFill>
        <p:spPr>
          <a:xfrm>
            <a:off x="4698999" y="1164166"/>
            <a:ext cx="2548467" cy="5115137"/>
          </a:xfrm>
          <a:prstGeom prst="rect">
            <a:avLst/>
          </a:prstGeom>
        </p:spPr>
      </p:pic>
      <p:sp>
        <p:nvSpPr>
          <p:cNvPr id="5" name="TextBox 4"/>
          <p:cNvSpPr txBox="1"/>
          <p:nvPr/>
        </p:nvSpPr>
        <p:spPr>
          <a:xfrm>
            <a:off x="592665" y="5934670"/>
            <a:ext cx="3640007" cy="923330"/>
          </a:xfrm>
          <a:prstGeom prst="rect">
            <a:avLst/>
          </a:prstGeom>
          <a:noFill/>
        </p:spPr>
        <p:txBody>
          <a:bodyPr wrap="square" rtlCol="0">
            <a:spAutoFit/>
          </a:bodyPr>
          <a:lstStyle/>
          <a:p>
            <a:r>
              <a:rPr lang="nl-NL" smtClean="0"/>
              <a:t>Onthoud KNAP =&gt; Kort </a:t>
            </a:r>
            <a:r>
              <a:rPr lang="nl-NL" dirty="0" smtClean="0"/>
              <a:t>is negatief</a:t>
            </a:r>
          </a:p>
          <a:p>
            <a:endParaRPr lang="nl-NL" dirty="0" smtClean="0"/>
          </a:p>
          <a:p>
            <a:endParaRPr lang="nl-NL" dirty="0"/>
          </a:p>
        </p:txBody>
      </p:sp>
      <p:sp>
        <p:nvSpPr>
          <p:cNvPr id="6" name="TextBox 5"/>
          <p:cNvSpPr txBox="1"/>
          <p:nvPr/>
        </p:nvSpPr>
        <p:spPr>
          <a:xfrm>
            <a:off x="7484533" y="2983070"/>
            <a:ext cx="4575804" cy="2585323"/>
          </a:xfrm>
          <a:prstGeom prst="rect">
            <a:avLst/>
          </a:prstGeom>
          <a:noFill/>
        </p:spPr>
        <p:txBody>
          <a:bodyPr wrap="none" rtlCol="0">
            <a:spAutoFit/>
          </a:bodyPr>
          <a:lstStyle/>
          <a:p>
            <a:r>
              <a:rPr lang="nl-NL" dirty="0" smtClean="0"/>
              <a:t>Dit lampje heet een LED</a:t>
            </a:r>
          </a:p>
          <a:p>
            <a:endParaRPr lang="nl-NL" dirty="0" smtClean="0"/>
          </a:p>
          <a:p>
            <a:r>
              <a:rPr lang="nl-NL" dirty="0" smtClean="0"/>
              <a:t>De elektronen stromen door de LED,</a:t>
            </a:r>
          </a:p>
          <a:p>
            <a:r>
              <a:rPr lang="nl-NL" dirty="0" smtClean="0"/>
              <a:t>Hierdoor gaat hij branden.</a:t>
            </a:r>
          </a:p>
          <a:p>
            <a:endParaRPr lang="nl-NL" dirty="0" smtClean="0"/>
          </a:p>
          <a:p>
            <a:r>
              <a:rPr lang="nl-NL" dirty="0" smtClean="0"/>
              <a:t>Maar een LED wil wel dat de elektronen van </a:t>
            </a:r>
          </a:p>
          <a:p>
            <a:r>
              <a:rPr lang="nl-NL" dirty="0" smtClean="0"/>
              <a:t>Plus naar Min stromen. Anders gebeurd er niks</a:t>
            </a:r>
          </a:p>
          <a:p>
            <a:endParaRPr lang="nl-NL" dirty="0"/>
          </a:p>
          <a:p>
            <a:r>
              <a:rPr lang="nl-NL" dirty="0" smtClean="0"/>
              <a:t>Let op hoe je de LED aansluit</a:t>
            </a:r>
            <a:endParaRPr lang="nl-NL" dirty="0"/>
          </a:p>
        </p:txBody>
      </p:sp>
    </p:spTree>
    <p:extLst>
      <p:ext uri="{BB962C8B-B14F-4D97-AF65-F5344CB8AC3E}">
        <p14:creationId xmlns:p14="http://schemas.microsoft.com/office/powerpoint/2010/main" val="79520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Eerste opdracht</a:t>
            </a:r>
            <a:endParaRPr lang="nl-NL" b="1" dirty="0"/>
          </a:p>
        </p:txBody>
      </p:sp>
      <p:sp>
        <p:nvSpPr>
          <p:cNvPr id="3" name="Content Placeholder 2"/>
          <p:cNvSpPr>
            <a:spLocks noGrp="1"/>
          </p:cNvSpPr>
          <p:nvPr>
            <p:ph idx="1"/>
          </p:nvPr>
        </p:nvSpPr>
        <p:spPr/>
        <p:txBody>
          <a:bodyPr/>
          <a:lstStyle/>
          <a:p>
            <a:r>
              <a:rPr lang="nl-NL" dirty="0" smtClean="0"/>
              <a:t>Sluit de mini-computer aan op laptop</a:t>
            </a:r>
          </a:p>
          <a:p>
            <a:r>
              <a:rPr lang="nl-NL" dirty="0" smtClean="0"/>
              <a:t>Wat gebeurd er?</a:t>
            </a:r>
          </a:p>
          <a:p>
            <a:endParaRPr lang="nl-NL" dirty="0" smtClean="0"/>
          </a:p>
          <a:p>
            <a:endParaRPr lang="nl-NL" dirty="0" smtClean="0"/>
          </a:p>
          <a:p>
            <a:r>
              <a:rPr lang="nl-NL" dirty="0" smtClean="0"/>
              <a:t>Heeft papa de Arduino IDE geïnstalleerd? </a:t>
            </a:r>
          </a:p>
          <a:p>
            <a:endParaRPr lang="nl-NL" dirty="0" smtClean="0"/>
          </a:p>
          <a:p>
            <a:pPr marL="0" indent="0">
              <a:buNone/>
            </a:pPr>
            <a:r>
              <a:rPr lang="nl-NL" dirty="0" smtClean="0"/>
              <a:t>Met de Arduino IDE kun je praten met je mini-computer. Dit gaan we zo doen. Trek de stekker nu maar uit de laptop</a:t>
            </a:r>
            <a:endParaRPr lang="nl-NL" dirty="0"/>
          </a:p>
        </p:txBody>
      </p:sp>
    </p:spTree>
    <p:extLst>
      <p:ext uri="{BB962C8B-B14F-4D97-AF65-F5344CB8AC3E}">
        <p14:creationId xmlns:p14="http://schemas.microsoft.com/office/powerpoint/2010/main" val="1859131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nl-NL" b="1" dirty="0" smtClean="0"/>
              <a:t>Tweede opdracht, </a:t>
            </a:r>
            <a:endParaRPr lang="nl-NL"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186"/>
            <a:ext cx="10072660" cy="5794814"/>
          </a:xfrm>
          <a:prstGeom prst="rect">
            <a:avLst/>
          </a:prstGeom>
        </p:spPr>
      </p:pic>
      <p:sp>
        <p:nvSpPr>
          <p:cNvPr id="7" name="TextBox 6"/>
          <p:cNvSpPr txBox="1"/>
          <p:nvPr/>
        </p:nvSpPr>
        <p:spPr>
          <a:xfrm>
            <a:off x="5723906" y="5225143"/>
            <a:ext cx="6071021" cy="1200329"/>
          </a:xfrm>
          <a:prstGeom prst="rect">
            <a:avLst/>
          </a:prstGeom>
          <a:noFill/>
        </p:spPr>
        <p:txBody>
          <a:bodyPr wrap="none" rtlCol="0">
            <a:spAutoFit/>
          </a:bodyPr>
          <a:lstStyle/>
          <a:p>
            <a:r>
              <a:rPr lang="en-US" dirty="0" err="1" smtClean="0"/>
              <a:t>Volg</a:t>
            </a:r>
            <a:r>
              <a:rPr lang="en-US" dirty="0" smtClean="0"/>
              <a:t> de </a:t>
            </a:r>
            <a:r>
              <a:rPr lang="en-US" dirty="0" err="1" smtClean="0"/>
              <a:t>draadjes</a:t>
            </a:r>
            <a:r>
              <a:rPr lang="en-US" dirty="0" smtClean="0"/>
              <a:t> </a:t>
            </a:r>
            <a:r>
              <a:rPr lang="en-US" dirty="0" err="1" smtClean="0"/>
              <a:t>zoals</a:t>
            </a:r>
            <a:r>
              <a:rPr lang="en-US" dirty="0" smtClean="0"/>
              <a:t> in het </a:t>
            </a:r>
            <a:r>
              <a:rPr lang="en-US" dirty="0" err="1" smtClean="0"/>
              <a:t>plaatje</a:t>
            </a:r>
            <a:endParaRPr lang="en-US" dirty="0" smtClean="0"/>
          </a:p>
          <a:p>
            <a:r>
              <a:rPr lang="en-US" dirty="0" err="1" smtClean="0"/>
              <a:t>Sluit</a:t>
            </a:r>
            <a:r>
              <a:rPr lang="en-US" dirty="0" smtClean="0"/>
              <a:t> op D4 (Arduino) het </a:t>
            </a:r>
            <a:r>
              <a:rPr lang="en-US" dirty="0" err="1" smtClean="0"/>
              <a:t>draadje</a:t>
            </a:r>
            <a:r>
              <a:rPr lang="en-US" dirty="0" smtClean="0"/>
              <a:t> van de LED</a:t>
            </a:r>
          </a:p>
          <a:p>
            <a:r>
              <a:rPr lang="en-US" dirty="0" smtClean="0"/>
              <a:t>Let </a:t>
            </a:r>
            <a:r>
              <a:rPr lang="en-US" dirty="0" err="1" smtClean="0"/>
              <a:t>goed</a:t>
            </a:r>
            <a:r>
              <a:rPr lang="en-US" dirty="0" smtClean="0"/>
              <a:t> op de </a:t>
            </a:r>
            <a:r>
              <a:rPr lang="en-US" dirty="0" err="1" smtClean="0"/>
              <a:t>batterij</a:t>
            </a:r>
            <a:r>
              <a:rPr lang="en-US" dirty="0" smtClean="0"/>
              <a:t> de plus </a:t>
            </a:r>
            <a:r>
              <a:rPr lang="en-US" dirty="0" err="1" smtClean="0"/>
              <a:t>en</a:t>
            </a:r>
            <a:r>
              <a:rPr lang="en-US" dirty="0" smtClean="0"/>
              <a:t> min</a:t>
            </a:r>
          </a:p>
          <a:p>
            <a:r>
              <a:rPr lang="en-US" dirty="0" err="1" smtClean="0"/>
              <a:t>Gaat</a:t>
            </a:r>
            <a:r>
              <a:rPr lang="en-US" dirty="0" smtClean="0"/>
              <a:t> de LED </a:t>
            </a:r>
            <a:r>
              <a:rPr lang="en-US" dirty="0" err="1" smtClean="0"/>
              <a:t>branden</a:t>
            </a:r>
            <a:r>
              <a:rPr lang="en-US" dirty="0" smtClean="0"/>
              <a:t>? (</a:t>
            </a:r>
            <a:r>
              <a:rPr lang="en-US" dirty="0" err="1" smtClean="0"/>
              <a:t>lange</a:t>
            </a:r>
            <a:r>
              <a:rPr lang="en-US" dirty="0" smtClean="0"/>
              <a:t> </a:t>
            </a:r>
            <a:r>
              <a:rPr lang="en-US" dirty="0" err="1" smtClean="0"/>
              <a:t>kant</a:t>
            </a:r>
            <a:r>
              <a:rPr lang="en-US" dirty="0" smtClean="0"/>
              <a:t> LED </a:t>
            </a:r>
            <a:r>
              <a:rPr lang="en-US" dirty="0" err="1" smtClean="0"/>
              <a:t>moet</a:t>
            </a:r>
            <a:r>
              <a:rPr lang="en-US" dirty="0" smtClean="0"/>
              <a:t> </a:t>
            </a:r>
            <a:r>
              <a:rPr lang="en-US" dirty="0" err="1" smtClean="0"/>
              <a:t>aan</a:t>
            </a:r>
            <a:r>
              <a:rPr lang="en-US" dirty="0" smtClean="0"/>
              <a:t> D4 </a:t>
            </a:r>
            <a:r>
              <a:rPr lang="en-US" dirty="0" err="1" smtClean="0"/>
              <a:t>kant</a:t>
            </a:r>
            <a:r>
              <a:rPr lang="en-US" dirty="0" smtClean="0"/>
              <a:t> </a:t>
            </a:r>
            <a:r>
              <a:rPr lang="en-US" dirty="0" err="1" smtClean="0"/>
              <a:t>zitten</a:t>
            </a:r>
            <a:endParaRPr lang="en-US" dirty="0"/>
          </a:p>
        </p:txBody>
      </p:sp>
    </p:spTree>
    <p:extLst>
      <p:ext uri="{BB962C8B-B14F-4D97-AF65-F5344CB8AC3E}">
        <p14:creationId xmlns:p14="http://schemas.microsoft.com/office/powerpoint/2010/main" val="1795943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b="1" dirty="0" smtClean="0"/>
              <a:t>Vervolg opdracht 2</a:t>
            </a:r>
            <a:endParaRPr lang="nl-NL" b="1" dirty="0"/>
          </a:p>
        </p:txBody>
      </p:sp>
      <p:sp>
        <p:nvSpPr>
          <p:cNvPr id="3" name="Content Placeholder 2"/>
          <p:cNvSpPr>
            <a:spLocks noGrp="1"/>
          </p:cNvSpPr>
          <p:nvPr>
            <p:ph idx="1"/>
          </p:nvPr>
        </p:nvSpPr>
        <p:spPr/>
        <p:txBody>
          <a:bodyPr/>
          <a:lstStyle/>
          <a:p>
            <a:r>
              <a:rPr lang="nl-NL" dirty="0" smtClean="0"/>
              <a:t>Sluit het mini-computer weer aan de laptop. </a:t>
            </a:r>
          </a:p>
          <a:p>
            <a:r>
              <a:rPr lang="nl-NL" dirty="0" smtClean="0"/>
              <a:t>Je LED gaat nog niet branden, er gebeurd nog niks!</a:t>
            </a:r>
          </a:p>
          <a:p>
            <a:r>
              <a:rPr lang="nl-NL" dirty="0" smtClean="0"/>
              <a:t>Nu op de laptop, start Arduino IDE</a:t>
            </a:r>
          </a:p>
          <a:p>
            <a:r>
              <a:rPr lang="nl-NL" dirty="0" smtClean="0"/>
              <a:t>Nu gaan we vertellen dat de mini-computer de LED 1 seconde aan moet zetten en 1 seconde uitlaten</a:t>
            </a:r>
          </a:p>
          <a:p>
            <a:endParaRPr lang="nl-NL" dirty="0"/>
          </a:p>
          <a:p>
            <a:r>
              <a:rPr lang="nl-NL" dirty="0" smtClean="0"/>
              <a:t>Kijk maar op de volgende pagina, wat je over moet tikken in de Arduino IDE</a:t>
            </a:r>
            <a:endParaRPr lang="nl-NL" dirty="0"/>
          </a:p>
        </p:txBody>
      </p:sp>
    </p:spTree>
    <p:extLst>
      <p:ext uri="{BB962C8B-B14F-4D97-AF65-F5344CB8AC3E}">
        <p14:creationId xmlns:p14="http://schemas.microsoft.com/office/powerpoint/2010/main" val="511822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1757</TotalTime>
  <Words>954</Words>
  <Application>Microsoft Macintosh PowerPoint</Application>
  <PresentationFormat>Widescreen</PresentationFormat>
  <Paragraphs>140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Calibri Light</vt:lpstr>
      <vt:lpstr>Wingdings</vt:lpstr>
      <vt:lpstr>Arial</vt:lpstr>
      <vt:lpstr>Office Theme</vt:lpstr>
      <vt:lpstr>Rubix Kids Hackathon2017</vt:lpstr>
      <vt:lpstr>PowerPoint Presentation</vt:lpstr>
      <vt:lpstr>Plan:</vt:lpstr>
      <vt:lpstr>Batterij</vt:lpstr>
      <vt:lpstr>Weerstand</vt:lpstr>
      <vt:lpstr>LED</vt:lpstr>
      <vt:lpstr>Eerste opdracht</vt:lpstr>
      <vt:lpstr>Tweede opdracht, </vt:lpstr>
      <vt:lpstr>Vervolg opdracht 2</vt:lpstr>
      <vt:lpstr>PowerPoint Presentation</vt:lpstr>
      <vt:lpstr>Arduino IDE check</vt:lpstr>
      <vt:lpstr>Uploaden code naar mini-computer</vt:lpstr>
      <vt:lpstr>Testen</vt:lpstr>
      <vt:lpstr>Opdracht 3</vt:lpstr>
      <vt:lpstr>Uploaden code naar mini-computer</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Rubix Kids Hackathon2017</dc:title>
  <dc:creator>Bas van Oudenaarde</dc:creator>
  <cp:lastModifiedBy>Bas van Oudenaarde</cp:lastModifiedBy>
  <cp:revision>29</cp:revision>
  <dcterms:created xsi:type="dcterms:W3CDTF">2017-06-03T07:49:20Z</dcterms:created>
  <dcterms:modified xsi:type="dcterms:W3CDTF">2017-06-04T20:16:58Z</dcterms:modified>
</cp:coreProperties>
</file>